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1"/>
  </p:notesMasterIdLst>
  <p:handoutMasterIdLst>
    <p:handoutMasterId r:id="rId22"/>
  </p:handoutMasterIdLst>
  <p:sldIdLst>
    <p:sldId id="265" r:id="rId3"/>
    <p:sldId id="258" r:id="rId4"/>
    <p:sldId id="264" r:id="rId5"/>
    <p:sldId id="269" r:id="rId6"/>
    <p:sldId id="270" r:id="rId7"/>
    <p:sldId id="271" r:id="rId8"/>
    <p:sldId id="272" r:id="rId9"/>
    <p:sldId id="273" r:id="rId10"/>
    <p:sldId id="274" r:id="rId11"/>
    <p:sldId id="267" r:id="rId12"/>
    <p:sldId id="276" r:id="rId13"/>
    <p:sldId id="275" r:id="rId14"/>
    <p:sldId id="278" r:id="rId15"/>
    <p:sldId id="279" r:id="rId16"/>
    <p:sldId id="280" r:id="rId17"/>
    <p:sldId id="281" r:id="rId18"/>
    <p:sldId id="282" r:id="rId19"/>
    <p:sldId id="263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1920" y="176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E03B0C-3A45-4DF1-929C-A7BE2F38E05C}" type="datetimeFigureOut">
              <a:rPr lang="en-US"/>
              <a:pPr>
                <a:defRPr/>
              </a:pPr>
              <a:t>12/17/18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B84BF9D-ED3D-4329-B335-E9049C3AE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35AA1E0-46BF-48F8-AE33-864938AD86BA}" type="datetimeFigureOut">
              <a:rPr lang="en-US"/>
              <a:pPr>
                <a:defRPr/>
              </a:pPr>
              <a:t>12/17/18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EDADBC-1F1A-4F49-8361-5A3A616F83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 userDrawn="1"/>
        </p:nvSpPr>
        <p:spPr bwMode="auto">
          <a:xfrm>
            <a:off x="5099050" y="6540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5910263" y="569913"/>
            <a:ext cx="185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099050" y="6540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 userDrawn="1"/>
        </p:nvSpPr>
        <p:spPr bwMode="auto">
          <a:xfrm>
            <a:off x="5910263" y="569913"/>
            <a:ext cx="185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Колонтитул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International Students and Scholars Rock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6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International Students and Scholars Rock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Заголовок</a:t>
            </a:r>
            <a:endParaRPr lang="en-US" altLang="ru-RU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Первый уровень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Пятый уровень</a:t>
            </a:r>
          </a:p>
          <a:p>
            <a:pPr lvl="4"/>
            <a:r>
              <a:rPr lang="ru-RU" altLang="ru-RU"/>
              <a:t>Шестой уровень</a:t>
            </a:r>
            <a:endParaRPr lang="en-US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663" y="439738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International Students and Scholars Rock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792163"/>
          </a:xfrm>
          <a:prstGeom prst="rect">
            <a:avLst/>
          </a:prstGeom>
          <a:solidFill>
            <a:srgbClr val="0230AC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914400" eaLnBrk="0" hangingPunct="0"/>
            <a:endParaRPr lang="ru-RU" sz="140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Заголовок</a:t>
            </a:r>
            <a:endParaRPr lang="en-US" altLang="ru-RU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Первый уровень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Пятый уровень</a:t>
            </a:r>
          </a:p>
          <a:p>
            <a:pPr lvl="4"/>
            <a:r>
              <a:rPr lang="ru-RU" altLang="ru-RU"/>
              <a:t>Шестой уровень</a:t>
            </a:r>
            <a:endParaRPr lang="en-US" altLang="ru-RU"/>
          </a:p>
        </p:txBody>
      </p:sp>
      <p:sp>
        <p:nvSpPr>
          <p:cNvPr id="2053" name="TextBox 3"/>
          <p:cNvSpPr txBox="1">
            <a:spLocks noChangeArrowheads="1"/>
          </p:cNvSpPr>
          <p:nvPr userDrawn="1"/>
        </p:nvSpPr>
        <p:spPr bwMode="auto">
          <a:xfrm>
            <a:off x="-865188" y="55118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2054" name="Picture 6" descr="ITMO_logo3_RU.png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36306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5"/>
          <p:cNvSpPr>
            <a:spLocks noGrp="1"/>
          </p:cNvSpPr>
          <p:nvPr>
            <p:ph type="subTitle" idx="1"/>
          </p:nvPr>
        </p:nvSpPr>
        <p:spPr>
          <a:xfrm>
            <a:off x="1371600" y="6132513"/>
            <a:ext cx="6400800" cy="304800"/>
          </a:xfrm>
        </p:spPr>
        <p:txBody>
          <a:bodyPr/>
          <a:lstStyle/>
          <a:p>
            <a:pPr eaLnBrk="1" hangingPunct="1"/>
            <a:r>
              <a:rPr lang="ru-RU" altLang="ru-RU" dirty="0"/>
              <a:t>Санкт-Петербург</a:t>
            </a:r>
            <a:r>
              <a:rPr lang="en-US" altLang="ru-RU" dirty="0"/>
              <a:t>, 2018</a:t>
            </a:r>
          </a:p>
        </p:txBody>
      </p:sp>
      <p:sp>
        <p:nvSpPr>
          <p:cNvPr id="16387" name="Title 4"/>
          <p:cNvSpPr>
            <a:spLocks noGrp="1"/>
          </p:cNvSpPr>
          <p:nvPr>
            <p:ph type="title"/>
          </p:nvPr>
        </p:nvSpPr>
        <p:spPr>
          <a:xfrm>
            <a:off x="1371600" y="3902075"/>
            <a:ext cx="6400800" cy="94138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Информационная система </a:t>
            </a:r>
            <a:br>
              <a:rPr lang="en-US" dirty="0"/>
            </a:br>
            <a:r>
              <a:rPr lang="ru-RU" dirty="0"/>
              <a:t>ООО «Цветочная лавка»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600" y="4849813"/>
            <a:ext cx="6400800" cy="617537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000" dirty="0"/>
              <a:t>студент Смирнов М.Г.</a:t>
            </a:r>
            <a:endParaRPr lang="nl-NL" sz="20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группа </a:t>
            </a:r>
            <a:r>
              <a:rPr lang="en-US" dirty="0"/>
              <a:t>N3364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-2986088" y="-2986088"/>
            <a:ext cx="7548563" cy="7548563"/>
          </a:xfrm>
          <a:prstGeom prst="ellipse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435" name="Title 3"/>
          <p:cNvSpPr>
            <a:spLocks noGrp="1"/>
          </p:cNvSpPr>
          <p:nvPr>
            <p:ph type="title"/>
          </p:nvPr>
        </p:nvSpPr>
        <p:spPr>
          <a:xfrm>
            <a:off x="742950" y="1236663"/>
            <a:ext cx="2713038" cy="2192337"/>
          </a:xfrm>
        </p:spPr>
        <p:txBody>
          <a:bodyPr/>
          <a:lstStyle/>
          <a:p>
            <a:pPr eaLnBrk="1" hangingPunct="1"/>
            <a:r>
              <a:rPr lang="ru-RU" altLang="ru-RU" dirty="0"/>
              <a:t>Постановка задачи</a:t>
            </a:r>
            <a:endParaRPr lang="en-US" altLang="ru-RU" dirty="0"/>
          </a:p>
        </p:txBody>
      </p:sp>
      <p:pic>
        <p:nvPicPr>
          <p:cNvPr id="18436" name="Picture 10" descr="ITMO_logo3.png"/>
          <p:cNvPicPr>
            <a:picLocks noChangeAspect="1"/>
          </p:cNvPicPr>
          <p:nvPr/>
        </p:nvPicPr>
        <p:blipFill>
          <a:blip r:embed="rId2"/>
          <a:srcRect r="3722"/>
          <a:stretch>
            <a:fillRect/>
          </a:stretch>
        </p:blipFill>
        <p:spPr bwMode="auto">
          <a:xfrm>
            <a:off x="0" y="3175"/>
            <a:ext cx="33274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9" descr="слоган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456463-F505-C64D-9491-C0E68C4E5169}"/>
              </a:ext>
            </a:extLst>
          </p:cNvPr>
          <p:cNvSpPr txBox="1"/>
          <p:nvPr/>
        </p:nvSpPr>
        <p:spPr>
          <a:xfrm>
            <a:off x="7956550" y="562133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9327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ru-RU" altLang="ru-RU" dirty="0"/>
              <a:t>Объекты</a:t>
            </a:r>
            <a:endParaRPr lang="en-US" altLang="ru-RU" dirty="0"/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863"/>
            <a:ext cx="6273800" cy="3797300"/>
          </a:xfrm>
        </p:spPr>
        <p:txBody>
          <a:bodyPr/>
          <a:lstStyle/>
          <a:p>
            <a:pPr eaLnBrk="1" hangingPunct="1"/>
            <a:r>
              <a:rPr lang="ru-RU" altLang="ru-RU" dirty="0"/>
              <a:t>Цветы</a:t>
            </a:r>
          </a:p>
          <a:p>
            <a:pPr eaLnBrk="1" hangingPunct="1"/>
            <a:r>
              <a:rPr lang="ru-RU" altLang="ru-RU" dirty="0"/>
              <a:t>Букеты</a:t>
            </a:r>
          </a:p>
          <a:p>
            <a:pPr eaLnBrk="1" hangingPunct="1"/>
            <a:r>
              <a:rPr lang="ru-RU" altLang="ru-RU" dirty="0"/>
              <a:t>Типы букетов</a:t>
            </a:r>
          </a:p>
          <a:p>
            <a:pPr eaLnBrk="1" hangingPunct="1"/>
            <a:r>
              <a:rPr lang="ru-RU" altLang="ru-RU" dirty="0"/>
              <a:t>Фото букетов</a:t>
            </a:r>
          </a:p>
          <a:p>
            <a:pPr eaLnBrk="1" hangingPunct="1"/>
            <a:r>
              <a:rPr lang="ru-RU" altLang="ru-RU" dirty="0"/>
              <a:t>Подарки</a:t>
            </a:r>
          </a:p>
          <a:p>
            <a:pPr eaLnBrk="1" hangingPunct="1"/>
            <a:r>
              <a:rPr lang="ru-RU" altLang="ru-RU" dirty="0"/>
              <a:t>Категории подарков</a:t>
            </a:r>
          </a:p>
          <a:p>
            <a:pPr eaLnBrk="1" hangingPunct="1"/>
            <a:r>
              <a:rPr lang="ru-RU" altLang="ru-RU" dirty="0"/>
              <a:t>Фотографии подарков</a:t>
            </a:r>
          </a:p>
          <a:p>
            <a:pPr eaLnBrk="1" hangingPunct="1"/>
            <a:r>
              <a:rPr lang="ru-RU" altLang="ru-RU" dirty="0" err="1"/>
              <a:t>Промокоды</a:t>
            </a:r>
            <a:endParaRPr lang="ru-RU" altLang="ru-RU" dirty="0"/>
          </a:p>
          <a:p>
            <a:pPr eaLnBrk="1" hangingPunct="1"/>
            <a:r>
              <a:rPr lang="ru-RU" altLang="ru-RU" dirty="0"/>
              <a:t>Заказы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00745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-2986088" y="-2986088"/>
            <a:ext cx="7548563" cy="7548563"/>
          </a:xfrm>
          <a:prstGeom prst="ellipse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435" name="Title 3"/>
          <p:cNvSpPr>
            <a:spLocks noGrp="1"/>
          </p:cNvSpPr>
          <p:nvPr>
            <p:ph type="title"/>
          </p:nvPr>
        </p:nvSpPr>
        <p:spPr>
          <a:xfrm>
            <a:off x="742950" y="1236663"/>
            <a:ext cx="2713038" cy="2192337"/>
          </a:xfrm>
        </p:spPr>
        <p:txBody>
          <a:bodyPr/>
          <a:lstStyle/>
          <a:p>
            <a:pPr eaLnBrk="1" hangingPunct="1"/>
            <a:r>
              <a:rPr lang="ru-RU" altLang="ru-RU" dirty="0"/>
              <a:t>Реализация</a:t>
            </a:r>
            <a:endParaRPr lang="en-US" altLang="ru-RU" dirty="0"/>
          </a:p>
        </p:txBody>
      </p:sp>
      <p:pic>
        <p:nvPicPr>
          <p:cNvPr id="18436" name="Picture 10" descr="ITMO_logo3.png"/>
          <p:cNvPicPr>
            <a:picLocks noChangeAspect="1"/>
          </p:cNvPicPr>
          <p:nvPr/>
        </p:nvPicPr>
        <p:blipFill>
          <a:blip r:embed="rId2"/>
          <a:srcRect r="3722"/>
          <a:stretch>
            <a:fillRect/>
          </a:stretch>
        </p:blipFill>
        <p:spPr bwMode="auto">
          <a:xfrm>
            <a:off x="0" y="3175"/>
            <a:ext cx="33274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9" descr="слоган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456463-F505-C64D-9491-C0E68C4E5169}"/>
              </a:ext>
            </a:extLst>
          </p:cNvPr>
          <p:cNvSpPr txBox="1"/>
          <p:nvPr/>
        </p:nvSpPr>
        <p:spPr>
          <a:xfrm>
            <a:off x="7956550" y="562133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7125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ru-RU" altLang="ru-RU" dirty="0"/>
              <a:t>Каталог</a:t>
            </a:r>
            <a:endParaRPr lang="en-US" altLang="ru-RU" dirty="0"/>
          </a:p>
        </p:txBody>
      </p:sp>
      <p:pic>
        <p:nvPicPr>
          <p:cNvPr id="3" name="Объект 2" descr="Изображение выглядит как снимок экрана, внутренний&#10;&#10;&#10;&#10;Описание создано автоматически">
            <a:extLst>
              <a:ext uri="{FF2B5EF4-FFF2-40B4-BE49-F238E27FC236}">
                <a16:creationId xmlns:a16="http://schemas.microsoft.com/office/drawing/2014/main" id="{77CC32F4-F2DA-5E47-A098-ED817AE7B7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063750"/>
            <a:ext cx="6497058" cy="3349078"/>
          </a:xfrm>
        </p:spPr>
      </p:pic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008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ru-RU" altLang="ru-RU" dirty="0"/>
              <a:t>Букет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7" name="Объект 6" descr="Изображение выглядит как внутренний,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4847FDFE-4454-BA42-B05C-745996E0C3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715079"/>
            <a:ext cx="6273800" cy="3024867"/>
          </a:xfrm>
        </p:spPr>
      </p:pic>
    </p:spTree>
    <p:extLst>
      <p:ext uri="{BB962C8B-B14F-4D97-AF65-F5344CB8AC3E}">
        <p14:creationId xmlns:p14="http://schemas.microsoft.com/office/powerpoint/2010/main" val="340200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ru-RU" altLang="ru-RU" dirty="0"/>
              <a:t>Корзина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7" name="Объект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63C3473F-AB00-1446-9FEE-C0D430FA79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707610"/>
            <a:ext cx="6273800" cy="3039805"/>
          </a:xfrm>
        </p:spPr>
      </p:pic>
    </p:spTree>
    <p:extLst>
      <p:ext uri="{BB962C8B-B14F-4D97-AF65-F5344CB8AC3E}">
        <p14:creationId xmlns:p14="http://schemas.microsoft.com/office/powerpoint/2010/main" val="260460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ru-RU" altLang="ru-RU" dirty="0"/>
              <a:t>Заказ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6" name="Объект 5" descr="Изображение выглядит как снимок экрана, внутренний, стена&#10;&#10;&#10;&#10;Описание создано автоматически">
            <a:extLst>
              <a:ext uri="{FF2B5EF4-FFF2-40B4-BE49-F238E27FC236}">
                <a16:creationId xmlns:a16="http://schemas.microsoft.com/office/drawing/2014/main" id="{25902329-21D3-4C46-8665-F582F81DC5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720681"/>
            <a:ext cx="6273800" cy="3013664"/>
          </a:xfrm>
        </p:spPr>
      </p:pic>
    </p:spTree>
    <p:extLst>
      <p:ext uri="{BB962C8B-B14F-4D97-AF65-F5344CB8AC3E}">
        <p14:creationId xmlns:p14="http://schemas.microsoft.com/office/powerpoint/2010/main" val="49947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ru-RU" altLang="ru-RU" dirty="0"/>
              <a:t>Заказ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7" name="Объект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401057FC-B49E-EC43-B97C-BDBD6E2884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8222" y="2193369"/>
            <a:ext cx="4218023" cy="3797300"/>
          </a:xfrm>
        </p:spPr>
      </p:pic>
    </p:spTree>
    <p:extLst>
      <p:ext uri="{BB962C8B-B14F-4D97-AF65-F5344CB8AC3E}">
        <p14:creationId xmlns:p14="http://schemas.microsoft.com/office/powerpoint/2010/main" val="1641455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2679700"/>
            <a:ext cx="8229600" cy="828675"/>
          </a:xfrm>
        </p:spPr>
        <p:txBody>
          <a:bodyPr/>
          <a:lstStyle/>
          <a:p>
            <a:pPr eaLnBrk="1" hangingPunct="1"/>
            <a:r>
              <a:rPr lang="ru-RU" altLang="ru-RU"/>
              <a:t>Спасибо за внимание</a:t>
            </a:r>
            <a:r>
              <a:rPr lang="en-US" altLang="ru-RU"/>
              <a:t>!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338"/>
            <a:ext cx="8229600" cy="792162"/>
          </a:xfrm>
        </p:spPr>
        <p:txBody>
          <a:bodyPr/>
          <a:lstStyle/>
          <a:p>
            <a:pPr eaLnBrk="1" hangingPunct="1"/>
            <a:endParaRPr lang="en-US" altLang="ru-RU" dirty="0"/>
          </a:p>
        </p:txBody>
      </p:sp>
      <p:sp>
        <p:nvSpPr>
          <p:cNvPr id="22532" name="Subtitle 5"/>
          <p:cNvSpPr txBox="1">
            <a:spLocks/>
          </p:cNvSpPr>
          <p:nvPr/>
        </p:nvSpPr>
        <p:spPr bwMode="auto">
          <a:xfrm>
            <a:off x="1371600" y="6132513"/>
            <a:ext cx="640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SzPct val="100000"/>
            </a:pPr>
            <a:r>
              <a:rPr lang="ru-RU" altLang="ru-RU" sz="1200" dirty="0">
                <a:solidFill>
                  <a:schemeClr val="bg1"/>
                </a:solidFill>
                <a:latin typeface="Calibri" pitchFamily="34" charset="0"/>
              </a:rPr>
              <a:t>Санкт-Петербург</a:t>
            </a:r>
            <a:r>
              <a:rPr lang="en-US" altLang="ru-RU" sz="1200" dirty="0">
                <a:solidFill>
                  <a:schemeClr val="bg1"/>
                </a:solidFill>
                <a:latin typeface="Calibri" pitchFamily="34" charset="0"/>
              </a:rPr>
              <a:t>, 201</a:t>
            </a:r>
            <a:r>
              <a:rPr lang="ru-RU" altLang="ru-RU" sz="1200" dirty="0">
                <a:solidFill>
                  <a:schemeClr val="bg1"/>
                </a:solidFill>
                <a:latin typeface="Calibri" pitchFamily="34" charset="0"/>
              </a:rPr>
              <a:t>8</a:t>
            </a:r>
            <a:endParaRPr lang="en-US" altLang="ru-RU" sz="12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-2986088" y="-2986088"/>
            <a:ext cx="7548563" cy="7548563"/>
          </a:xfrm>
          <a:prstGeom prst="ellipse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435" name="Title 3"/>
          <p:cNvSpPr>
            <a:spLocks noGrp="1"/>
          </p:cNvSpPr>
          <p:nvPr>
            <p:ph type="title"/>
          </p:nvPr>
        </p:nvSpPr>
        <p:spPr>
          <a:xfrm>
            <a:off x="742949" y="1236663"/>
            <a:ext cx="3250981" cy="2192337"/>
          </a:xfrm>
        </p:spPr>
        <p:txBody>
          <a:bodyPr/>
          <a:lstStyle/>
          <a:p>
            <a:pPr eaLnBrk="1" hangingPunct="1"/>
            <a:r>
              <a:rPr lang="ru-RU" altLang="ru-RU" dirty="0"/>
              <a:t>Описание предметной области</a:t>
            </a:r>
            <a:endParaRPr lang="en-US" altLang="ru-RU" dirty="0"/>
          </a:p>
        </p:txBody>
      </p:sp>
      <p:pic>
        <p:nvPicPr>
          <p:cNvPr id="18436" name="Picture 10" descr="ITMO_logo3.png"/>
          <p:cNvPicPr>
            <a:picLocks noChangeAspect="1"/>
          </p:cNvPicPr>
          <p:nvPr/>
        </p:nvPicPr>
        <p:blipFill>
          <a:blip r:embed="rId2"/>
          <a:srcRect r="3722"/>
          <a:stretch>
            <a:fillRect/>
          </a:stretch>
        </p:blipFill>
        <p:spPr bwMode="auto">
          <a:xfrm>
            <a:off x="0" y="3175"/>
            <a:ext cx="33274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9" descr="слоган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456463-F505-C64D-9491-C0E68C4E5169}"/>
              </a:ext>
            </a:extLst>
          </p:cNvPr>
          <p:cNvSpPr txBox="1"/>
          <p:nvPr/>
        </p:nvSpPr>
        <p:spPr>
          <a:xfrm>
            <a:off x="7956550" y="56213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ru-RU" altLang="ru-RU" dirty="0"/>
              <a:t>Предметная область</a:t>
            </a:r>
            <a:endParaRPr lang="en-US" altLang="ru-RU" dirty="0"/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863"/>
            <a:ext cx="6273800" cy="3797300"/>
          </a:xfrm>
        </p:spPr>
        <p:txBody>
          <a:bodyPr/>
          <a:lstStyle/>
          <a:p>
            <a:pPr eaLnBrk="1" hangingPunct="1"/>
            <a:r>
              <a:rPr lang="ru-RU" altLang="ru-RU" dirty="0"/>
              <a:t>Розничная продажа цветов</a:t>
            </a:r>
            <a:endParaRPr lang="en-US" altLang="ru-RU" dirty="0"/>
          </a:p>
          <a:p>
            <a:pPr eaLnBrk="1" hangingPunct="1"/>
            <a:endParaRPr lang="en-US" altLang="ru-RU" dirty="0"/>
          </a:p>
          <a:p>
            <a:pPr eaLnBrk="1" hangingPunct="1"/>
            <a:r>
              <a:rPr lang="ru-RU" altLang="ru-RU" dirty="0"/>
              <a:t>Нет большого шоу-</a:t>
            </a:r>
            <a:r>
              <a:rPr lang="ru-RU" altLang="ru-RU" dirty="0" err="1"/>
              <a:t>рума</a:t>
            </a:r>
            <a:r>
              <a:rPr lang="ru-RU" altLang="ru-RU" dirty="0"/>
              <a:t> в проходном месте</a:t>
            </a:r>
            <a:endParaRPr lang="en-US" altLang="ru-RU" dirty="0"/>
          </a:p>
          <a:p>
            <a:pPr eaLnBrk="1" hangingPunct="1"/>
            <a:endParaRPr lang="en-US" altLang="ru-RU" dirty="0"/>
          </a:p>
          <a:p>
            <a:pPr eaLnBrk="1" hangingPunct="1"/>
            <a:r>
              <a:rPr lang="ru-RU" altLang="ru-RU" dirty="0"/>
              <a:t>Нет необходимости «взрослой» автоматизации процессов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-2986088" y="-2986088"/>
            <a:ext cx="7548563" cy="7548563"/>
          </a:xfrm>
          <a:prstGeom prst="ellipse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435" name="Title 3"/>
          <p:cNvSpPr>
            <a:spLocks noGrp="1"/>
          </p:cNvSpPr>
          <p:nvPr>
            <p:ph type="title"/>
          </p:nvPr>
        </p:nvSpPr>
        <p:spPr>
          <a:xfrm>
            <a:off x="742949" y="1236663"/>
            <a:ext cx="3250981" cy="2192337"/>
          </a:xfrm>
        </p:spPr>
        <p:txBody>
          <a:bodyPr/>
          <a:lstStyle/>
          <a:p>
            <a:pPr eaLnBrk="1" hangingPunct="1"/>
            <a:r>
              <a:rPr lang="ru-RU" altLang="ru-RU" dirty="0"/>
              <a:t>Анализ методов решения</a:t>
            </a:r>
            <a:endParaRPr lang="en-US" altLang="ru-RU" dirty="0"/>
          </a:p>
        </p:txBody>
      </p:sp>
      <p:pic>
        <p:nvPicPr>
          <p:cNvPr id="18436" name="Picture 10" descr="ITMO_logo3.png"/>
          <p:cNvPicPr>
            <a:picLocks noChangeAspect="1"/>
          </p:cNvPicPr>
          <p:nvPr/>
        </p:nvPicPr>
        <p:blipFill>
          <a:blip r:embed="rId2"/>
          <a:srcRect r="3722"/>
          <a:stretch>
            <a:fillRect/>
          </a:stretch>
        </p:blipFill>
        <p:spPr bwMode="auto">
          <a:xfrm>
            <a:off x="0" y="3175"/>
            <a:ext cx="33274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9" descr="слоган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456463-F505-C64D-9491-C0E68C4E5169}"/>
              </a:ext>
            </a:extLst>
          </p:cNvPr>
          <p:cNvSpPr txBox="1"/>
          <p:nvPr/>
        </p:nvSpPr>
        <p:spPr>
          <a:xfrm>
            <a:off x="7956550" y="56213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6522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ru-RU" altLang="ru-RU" dirty="0"/>
              <a:t>СУБД</a:t>
            </a:r>
            <a:endParaRPr lang="en-US" altLang="ru-RU" dirty="0"/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863"/>
            <a:ext cx="6273800" cy="3797300"/>
          </a:xfrm>
        </p:spPr>
        <p:txBody>
          <a:bodyPr/>
          <a:lstStyle/>
          <a:p>
            <a:pPr eaLnBrk="1" hangingPunct="1"/>
            <a:r>
              <a:rPr lang="en-US" altLang="ru-RU" dirty="0"/>
              <a:t>Oracle</a:t>
            </a:r>
          </a:p>
          <a:p>
            <a:pPr eaLnBrk="1" hangingPunct="1"/>
            <a:r>
              <a:rPr lang="en-US" altLang="ru-RU" dirty="0"/>
              <a:t>MySQL</a:t>
            </a:r>
          </a:p>
          <a:p>
            <a:pPr eaLnBrk="1" hangingPunct="1"/>
            <a:r>
              <a:rPr lang="en-US" altLang="ru-RU" dirty="0"/>
              <a:t>Microsoft SQL Server</a:t>
            </a:r>
          </a:p>
          <a:p>
            <a:pPr eaLnBrk="1" hangingPunct="1"/>
            <a:r>
              <a:rPr lang="en-US" altLang="ru-RU" dirty="0"/>
              <a:t>PostgreSQL</a:t>
            </a:r>
          </a:p>
          <a:p>
            <a:pPr eaLnBrk="1" hangingPunct="1"/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9061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en-US" altLang="ru-RU" dirty="0"/>
              <a:t>Oracle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863"/>
            <a:ext cx="6273800" cy="3797300"/>
          </a:xfrm>
        </p:spPr>
        <p:txBody>
          <a:bodyPr/>
          <a:lstStyle/>
          <a:p>
            <a:pPr eaLnBrk="1" hangingPunct="1"/>
            <a:r>
              <a:rPr lang="en-US" altLang="ru-RU" dirty="0"/>
              <a:t>(+) </a:t>
            </a:r>
            <a:r>
              <a:rPr lang="ru-RU" altLang="ru-RU" dirty="0"/>
              <a:t>Эталон надёжности</a:t>
            </a:r>
          </a:p>
          <a:p>
            <a:pPr eaLnBrk="1" hangingPunct="1"/>
            <a:r>
              <a:rPr lang="en-US" altLang="ru-RU" dirty="0"/>
              <a:t>(+) </a:t>
            </a:r>
            <a:r>
              <a:rPr lang="ru-RU" altLang="ru-RU" dirty="0"/>
              <a:t>Все возможные расширения и дополнения уже внедрены в базовый продукт</a:t>
            </a:r>
          </a:p>
          <a:p>
            <a:pPr eaLnBrk="1" hangingPunct="1"/>
            <a:r>
              <a:rPr lang="ru-RU" altLang="ru-RU" dirty="0"/>
              <a:t>(-) Непомерная стоимость</a:t>
            </a:r>
          </a:p>
          <a:p>
            <a:pPr eaLnBrk="1" hangingPunct="1"/>
            <a:r>
              <a:rPr lang="ru-RU" altLang="ru-RU" dirty="0"/>
              <a:t>(-) Высокие требования к оборудованию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0913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/>
          <a:lstStyle/>
          <a:p>
            <a:pPr eaLnBrk="1" hangingPunct="1"/>
            <a:r>
              <a:rPr lang="en-US" altLang="ru-RU" dirty="0"/>
              <a:t>MySQL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863"/>
            <a:ext cx="6273800" cy="3797300"/>
          </a:xfrm>
        </p:spPr>
        <p:txBody>
          <a:bodyPr/>
          <a:lstStyle/>
          <a:p>
            <a:pPr eaLnBrk="1" hangingPunct="1"/>
            <a:r>
              <a:rPr lang="en-US" altLang="ru-RU" dirty="0"/>
              <a:t>(+) </a:t>
            </a:r>
            <a:r>
              <a:rPr lang="ru-RU" altLang="ru-RU" dirty="0"/>
              <a:t>Распространяется бесплатно</a:t>
            </a:r>
          </a:p>
          <a:p>
            <a:pPr eaLnBrk="1" hangingPunct="1"/>
            <a:r>
              <a:rPr lang="en-US" altLang="ru-RU" dirty="0"/>
              <a:t>(+) </a:t>
            </a:r>
            <a:r>
              <a:rPr lang="ru-RU" altLang="ru-RU" dirty="0"/>
              <a:t>Прекрасная документация</a:t>
            </a:r>
          </a:p>
          <a:p>
            <a:pPr eaLnBrk="1" hangingPunct="1"/>
            <a:r>
              <a:rPr lang="ru-RU" altLang="ru-RU" dirty="0"/>
              <a:t>(+) Пакет включен в большинство стандартных репозиториев</a:t>
            </a:r>
          </a:p>
          <a:p>
            <a:pPr eaLnBrk="1" hangingPunct="1"/>
            <a:r>
              <a:rPr lang="ru-RU" altLang="ru-RU" dirty="0"/>
              <a:t>(-) Платная поддержка</a:t>
            </a:r>
          </a:p>
          <a:p>
            <a:pPr eaLnBrk="1" hangingPunct="1"/>
            <a:r>
              <a:rPr lang="ru-RU" altLang="ru-RU" dirty="0"/>
              <a:t>(-) Дополнительные усилия, что заставить делать очевидные вещи, например, инкрементальные резервные копии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7349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Microsoft SQL Server </a:t>
            </a:r>
            <a:endParaRPr lang="en-US" altLang="ru-RU" dirty="0"/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863"/>
            <a:ext cx="6273800" cy="3797300"/>
          </a:xfrm>
        </p:spPr>
        <p:txBody>
          <a:bodyPr/>
          <a:lstStyle/>
          <a:p>
            <a:pPr eaLnBrk="1" hangingPunct="1"/>
            <a:r>
              <a:rPr lang="en-US" altLang="ru-RU" dirty="0"/>
              <a:t>(+) Dynamic data masking</a:t>
            </a:r>
            <a:endParaRPr lang="ru-RU" altLang="ru-RU" dirty="0"/>
          </a:p>
          <a:p>
            <a:pPr eaLnBrk="1" hangingPunct="1"/>
            <a:r>
              <a:rPr lang="en-US" altLang="ru-RU" dirty="0"/>
              <a:t>(+) </a:t>
            </a:r>
            <a:r>
              <a:rPr lang="ru-RU" altLang="ru-RU" dirty="0"/>
              <a:t>Очень прост в использовании</a:t>
            </a:r>
          </a:p>
          <a:p>
            <a:pPr eaLnBrk="1" hangingPunct="1"/>
            <a:r>
              <a:rPr lang="ru-RU" altLang="ru-RU" dirty="0"/>
              <a:t>(+) Пакет включен в большинство стандартных репозиториев</a:t>
            </a:r>
          </a:p>
          <a:p>
            <a:pPr eaLnBrk="1" hangingPunct="1"/>
            <a:r>
              <a:rPr lang="ru-RU" altLang="ru-RU" dirty="0"/>
              <a:t>(-) Цена для юридических лиц невероятна</a:t>
            </a:r>
          </a:p>
          <a:p>
            <a:pPr eaLnBrk="1" hangingPunct="1"/>
            <a:r>
              <a:rPr lang="ru-RU" altLang="ru-RU" dirty="0"/>
              <a:t>(-) По умолчанию старается использовать вообще все доступные ресурсы</a:t>
            </a:r>
          </a:p>
          <a:p>
            <a:pPr eaLnBrk="1" hangingPunct="1"/>
            <a:r>
              <a:rPr lang="ru-RU" altLang="ru-RU" dirty="0"/>
              <a:t>(-) Неоднократные сообщения о проблемах с импортом копий </a:t>
            </a:r>
            <a:r>
              <a:rPr lang="ru-RU" altLang="ru-RU"/>
              <a:t>из файлов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6364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6273800" cy="82708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PostgreSQL</a:t>
            </a:r>
            <a:endParaRPr lang="en-US" altLang="ru-RU" dirty="0"/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863"/>
            <a:ext cx="6273800" cy="3797300"/>
          </a:xfrm>
        </p:spPr>
        <p:txBody>
          <a:bodyPr/>
          <a:lstStyle/>
          <a:p>
            <a:pPr eaLnBrk="1" hangingPunct="1"/>
            <a:r>
              <a:rPr lang="en-US" altLang="ru-RU" dirty="0"/>
              <a:t>(+) </a:t>
            </a:r>
            <a:r>
              <a:rPr lang="ru-RU" altLang="ru-RU" dirty="0"/>
              <a:t>Великолепно масштабируется</a:t>
            </a:r>
          </a:p>
          <a:p>
            <a:pPr eaLnBrk="1" hangingPunct="1"/>
            <a:r>
              <a:rPr lang="en-US" altLang="ru-RU" dirty="0"/>
              <a:t>(+)</a:t>
            </a:r>
            <a:r>
              <a:rPr lang="ru-RU" altLang="ru-RU" dirty="0"/>
              <a:t> Поддержка формата </a:t>
            </a:r>
            <a:r>
              <a:rPr lang="en-US" altLang="ru-RU" dirty="0"/>
              <a:t>JSON</a:t>
            </a:r>
            <a:endParaRPr lang="ru-RU" altLang="ru-RU" dirty="0"/>
          </a:p>
          <a:p>
            <a:pPr eaLnBrk="1" hangingPunct="1"/>
            <a:r>
              <a:rPr lang="ru-RU" altLang="ru-RU" dirty="0"/>
              <a:t>(+) Множество предопределённых функций</a:t>
            </a:r>
          </a:p>
          <a:p>
            <a:pPr eaLnBrk="1" hangingPunct="1"/>
            <a:r>
              <a:rPr lang="ru-RU" altLang="ru-RU" dirty="0"/>
              <a:t>(-) Документация туманна</a:t>
            </a:r>
          </a:p>
          <a:p>
            <a:pPr eaLnBrk="1" hangingPunct="1"/>
            <a:r>
              <a:rPr lang="ru-RU" altLang="ru-RU" dirty="0"/>
              <a:t>(-) Высокий порог вхождения</a:t>
            </a:r>
          </a:p>
          <a:p>
            <a:pPr eaLnBrk="1" hangingPunct="1"/>
            <a:r>
              <a:rPr lang="ru-RU" altLang="ru-RU" dirty="0"/>
              <a:t>(-) Скорость обработки падает во время проведения пакетных операций</a:t>
            </a:r>
            <a:endParaRPr lang="en-US" altLang="ru-RU" dirty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3468415" y="247650"/>
            <a:ext cx="5218386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Смирнов М. Г.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Информационная система ООО «Цветочная лавка» </a:t>
            </a:r>
            <a:endParaRPr lang="en-US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37D5-827F-4040-AEDF-63B60AB6DDEA}"/>
              </a:ext>
            </a:extLst>
          </p:cNvPr>
          <p:cNvSpPr txBox="1"/>
          <p:nvPr/>
        </p:nvSpPr>
        <p:spPr>
          <a:xfrm>
            <a:off x="7956550" y="56213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4672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4566</TotalTime>
  <Words>368</Words>
  <Application>Microsoft Macintosh PowerPoint</Application>
  <PresentationFormat>Экран (4:3)</PresentationFormat>
  <Paragraphs>101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Verdana</vt:lpstr>
      <vt:lpstr>Cover</vt:lpstr>
      <vt:lpstr>1_Cover</vt:lpstr>
      <vt:lpstr>Информационная система  ООО «Цветочная лавка» </vt:lpstr>
      <vt:lpstr>Описание предметной области</vt:lpstr>
      <vt:lpstr>Предметная область</vt:lpstr>
      <vt:lpstr>Анализ методов решения</vt:lpstr>
      <vt:lpstr>СУБД</vt:lpstr>
      <vt:lpstr>Oracle</vt:lpstr>
      <vt:lpstr>MySQL</vt:lpstr>
      <vt:lpstr>Microsoft SQL Server </vt:lpstr>
      <vt:lpstr>PostgreSQL</vt:lpstr>
      <vt:lpstr>Постановка задачи</vt:lpstr>
      <vt:lpstr>Объекты</vt:lpstr>
      <vt:lpstr>Реализация</vt:lpstr>
      <vt:lpstr>Каталог</vt:lpstr>
      <vt:lpstr>Букет</vt:lpstr>
      <vt:lpstr>Корзина</vt:lpstr>
      <vt:lpstr>Заказ</vt:lpstr>
      <vt:lpstr>Заказ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Максим Смирнов</cp:lastModifiedBy>
  <cp:revision>41</cp:revision>
  <dcterms:created xsi:type="dcterms:W3CDTF">2014-06-27T12:30:22Z</dcterms:created>
  <dcterms:modified xsi:type="dcterms:W3CDTF">2018-12-17T10:44:20Z</dcterms:modified>
</cp:coreProperties>
</file>